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3" r:id="rId4"/>
    <p:sldMasterId id="2147483796" r:id="rId5"/>
    <p:sldMasterId id="2147483820" r:id="rId6"/>
  </p:sldMasterIdLst>
  <p:notesMasterIdLst>
    <p:notesMasterId r:id="rId17"/>
  </p:notesMasterIdLst>
  <p:handoutMasterIdLst>
    <p:handoutMasterId r:id="rId18"/>
  </p:handoutMasterIdLst>
  <p:sldIdLst>
    <p:sldId id="730" r:id="rId7"/>
    <p:sldId id="762" r:id="rId8"/>
    <p:sldId id="763" r:id="rId9"/>
    <p:sldId id="755" r:id="rId10"/>
    <p:sldId id="756" r:id="rId11"/>
    <p:sldId id="757" r:id="rId12"/>
    <p:sldId id="758" r:id="rId13"/>
    <p:sldId id="759" r:id="rId14"/>
    <p:sldId id="749" r:id="rId15"/>
    <p:sldId id="75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33"/>
    <a:srgbClr val="97D6EC"/>
    <a:srgbClr val="F7A81B"/>
    <a:srgbClr val="00A6B7"/>
    <a:srgbClr val="0F5257"/>
    <a:srgbClr val="D7E35A"/>
    <a:srgbClr val="88A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7" autoAdjust="0"/>
    <p:restoredTop sz="85326"/>
  </p:normalViewPr>
  <p:slideViewPr>
    <p:cSldViewPr snapToGrid="0" snapToObjects="1">
      <p:cViewPr varScale="1">
        <p:scale>
          <a:sx n="94" d="100"/>
          <a:sy n="94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246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27CA6-12BA-4E25-8D0C-D0BF47BEA956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6C39-415E-47A8-98C8-62E2BB296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5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80A5-7BB0-734F-8C27-B1DC0FB7F823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1DD-DAB9-1647-97C7-AACDE602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3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9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10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7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06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support for volumes differs</a:t>
            </a:r>
            <a:r>
              <a:rPr lang="en-US" baseline="0" dirty="0"/>
              <a:t> between cloud providers,</a:t>
            </a:r>
          </a:p>
          <a:p>
            <a:r>
              <a:rPr lang="en-US" baseline="0" dirty="0"/>
              <a:t>The same is true for provisioning a network internal load balancer</a:t>
            </a:r>
          </a:p>
          <a:p>
            <a:r>
              <a:rPr lang="en-US" baseline="0" dirty="0"/>
              <a:t>and auto scaling a cluster</a:t>
            </a:r>
          </a:p>
          <a:p>
            <a:r>
              <a:rPr lang="en-US" baseline="0" dirty="0"/>
              <a:t>To make a long story short, Kubernetes releases a new version every 3 months with a slew of new functionality</a:t>
            </a:r>
          </a:p>
          <a:p>
            <a:r>
              <a:rPr lang="en-US" baseline="0" dirty="0"/>
              <a:t>Before jumping on the latest version, check that it works with your cloud provider</a:t>
            </a:r>
          </a:p>
          <a:p>
            <a:r>
              <a:rPr lang="en-US" baseline="0" dirty="0"/>
              <a:t>And if it doesn’t take a look at their </a:t>
            </a:r>
            <a:r>
              <a:rPr lang="en-US" baseline="0" dirty="0" err="1"/>
              <a:t>git</a:t>
            </a:r>
            <a:r>
              <a:rPr lang="en-US" baseline="0" dirty="0"/>
              <a:t> hub. They are moving just as quickly, and actively respond to questions and bugs</a:t>
            </a:r>
          </a:p>
          <a:p>
            <a:r>
              <a:rPr lang="en-US" baseline="0" dirty="0"/>
              <a:t>It really is an example of open source at it’s best, when you have Google, Amazon, and Microsoft all working on the same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9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 i="0" cap="all" spc="1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600"/>
              </a:spcBef>
              <a:spcAft>
                <a:spcPts val="1200"/>
              </a:spcAft>
              <a:buNone/>
              <a:defRPr sz="1600"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57150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cap="all" spc="1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Section goes here</a:t>
            </a:r>
          </a:p>
          <a:p>
            <a:pPr lvl="1"/>
            <a:r>
              <a:rPr lang="en-US" dirty="0"/>
              <a:t>Mini topic goes here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82889" y="1557119"/>
            <a:ext cx="6770680" cy="8772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For more information about XXX, contact…</a:t>
            </a:r>
          </a:p>
          <a:p>
            <a:pPr lvl="0"/>
            <a:endParaRPr lang="en-US" dirty="0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4782890" y="2599262"/>
            <a:ext cx="1395000" cy="133288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89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588499" y="2599262"/>
            <a:ext cx="1395000" cy="133288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8394108" y="2599262"/>
            <a:ext cx="1395000" cy="133288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10199718" y="2599262"/>
            <a:ext cx="1395000" cy="133288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782889" y="5984315"/>
            <a:ext cx="6770679" cy="399023"/>
          </a:xfrm>
        </p:spPr>
        <p:txBody>
          <a:bodyPr/>
          <a:lstStyle>
            <a:lvl1pPr marL="0" indent="0">
              <a:buNone/>
              <a:defRPr b="1" i="0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BOOZALLEN.COM/CAPABILITY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58849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394107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9971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char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90" y="5876734"/>
            <a:ext cx="6772118" cy="414338"/>
          </a:xfrm>
        </p:spPr>
        <p:txBody>
          <a:bodyPr anchor="b">
            <a:noAutofit/>
          </a:bodyPr>
          <a:lstStyle>
            <a:lvl1pPr marL="0" indent="0">
              <a:buNone/>
              <a:defRPr lang="en-US" sz="8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29" name="Chart Placeholder 12"/>
          <p:cNvSpPr>
            <a:spLocks noGrp="1"/>
          </p:cNvSpPr>
          <p:nvPr>
            <p:ph type="chart" sz="quarter" idx="17"/>
          </p:nvPr>
        </p:nvSpPr>
        <p:spPr>
          <a:xfrm>
            <a:off x="4782889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0" name="Chart Placeholder 12"/>
          <p:cNvSpPr>
            <a:spLocks noGrp="1"/>
          </p:cNvSpPr>
          <p:nvPr>
            <p:ph type="chart" sz="quarter" idx="19"/>
          </p:nvPr>
        </p:nvSpPr>
        <p:spPr>
          <a:xfrm>
            <a:off x="4782889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1" name="Chart Placeholder 12"/>
          <p:cNvSpPr>
            <a:spLocks noGrp="1"/>
          </p:cNvSpPr>
          <p:nvPr>
            <p:ph type="chart" sz="quarter" idx="20"/>
          </p:nvPr>
        </p:nvSpPr>
        <p:spPr>
          <a:xfrm>
            <a:off x="8297357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2" name="Chart Placeholder 12"/>
          <p:cNvSpPr>
            <a:spLocks noGrp="1"/>
          </p:cNvSpPr>
          <p:nvPr>
            <p:ph type="chart" sz="quarter" idx="21"/>
          </p:nvPr>
        </p:nvSpPr>
        <p:spPr>
          <a:xfrm>
            <a:off x="8297357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15875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88" y="629400"/>
            <a:ext cx="6770679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cap="all" spc="100" baseline="0">
                <a:solidFill>
                  <a:schemeClr val="tx1"/>
                </a:solidFill>
                <a:latin typeface="Oswald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Georgia Ital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90" y="638827"/>
            <a:ext cx="6770678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200" baseline="0">
                <a:solidFill>
                  <a:schemeClr val="accent3"/>
                </a:solidFill>
                <a:latin typeface="Oswald" panose="02000503000000000000" pitchFamily="2" charset="0"/>
              </a:defRPr>
            </a:lvl1pPr>
            <a:lvl2pPr>
              <a:spcAft>
                <a:spcPts val="600"/>
              </a:spcAft>
              <a:defRPr sz="2000" b="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0" indent="0">
              <a:buFontTx/>
              <a:buNone/>
              <a:defRPr sz="1000" i="0" spc="150" baseline="0">
                <a:solidFill>
                  <a:schemeClr val="tx1"/>
                </a:solidFill>
                <a:latin typeface="Oswald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45168" y="0"/>
            <a:ext cx="11746832" cy="614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179" y="3268988"/>
            <a:ext cx="10723390" cy="981308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0179" y="6400451"/>
            <a:ext cx="5345353" cy="457549"/>
          </a:xfrm>
        </p:spPr>
        <p:txBody>
          <a:bodyPr/>
          <a:lstStyle/>
          <a:p>
            <a:r>
              <a:rPr lang="en-US"/>
              <a:t>#BoozAllen #Drupal4Gov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837" y="4255571"/>
            <a:ext cx="107233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10714266" cy="1143000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1400" b="1" i="0" cap="all" spc="150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subhead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75861" y="6148137"/>
            <a:ext cx="11171582" cy="7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10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668" y="1610772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internal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1610772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41088" y="1610772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243974" y="1610772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phic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3835400"/>
            <a:ext cx="10715625" cy="2349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able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3835400"/>
            <a:ext cx="1071562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1610772"/>
            <a:ext cx="6388100" cy="46122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838200" y="1611313"/>
            <a:ext cx="6400800" cy="46116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sz="16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headline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lue Call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cap="all" spc="100" baseline="0">
                <a:solidFill>
                  <a:schemeClr val="accent4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xtern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95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</a:t>
            </a:r>
            <a:r>
              <a:rPr lang="en-US" sz="750" cap="all" spc="100">
                <a:solidFill>
                  <a:srgbClr val="F7A81B"/>
                </a:solidFill>
              </a:rPr>
              <a:t>restricted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8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9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brand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6184" y="0"/>
            <a:ext cx="11436349" cy="6874859"/>
          </a:xfrm>
        </p:spPr>
        <p:txBody>
          <a:bodyPr anchor="ctr"/>
          <a:lstStyle>
            <a:lvl1pPr marL="0" indent="0" algn="ctr">
              <a:buNone/>
              <a:defRPr sz="6000" b="0" i="0" cap="all" spc="200" baseline="0">
                <a:solidFill>
                  <a:schemeClr val="bg1"/>
                </a:solidFill>
                <a:latin typeface="Oswald"/>
              </a:defRPr>
            </a:lvl1pPr>
            <a:lvl2pPr algn="ctr">
              <a:defRPr sz="1800" i="0" spc="10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DIVIDER HEADING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8" y="1407445"/>
            <a:ext cx="6770687" cy="470535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407445"/>
            <a:ext cx="3302082" cy="4705350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257839" y="1407445"/>
            <a:ext cx="3302082" cy="4705350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782478" y="2780284"/>
            <a:ext cx="3385751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92531" y="2780285"/>
            <a:ext cx="3361864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782889" y="212962"/>
            <a:ext cx="6770680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782890" y="1395713"/>
            <a:ext cx="6770678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815" r:id="rId2"/>
    <p:sldLayoutId id="2147483816" r:id="rId3"/>
    <p:sldLayoutId id="2147483817" r:id="rId4"/>
    <p:sldLayoutId id="2147483787" r:id="rId5"/>
    <p:sldLayoutId id="2147483776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829" r:id="rId13"/>
    <p:sldLayoutId id="2147483830" r:id="rId14"/>
    <p:sldLayoutId id="2147483831" r:id="rId15"/>
    <p:sldLayoutId id="214748383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marR="0" indent="-18288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LucidaGrande" charset="0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 baseline="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2963"/>
            <a:ext cx="10715368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0772"/>
            <a:ext cx="10715368" cy="459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276283"/>
            <a:ext cx="107153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5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8" r:id="rId2"/>
    <p:sldLayoutId id="2147483803" r:id="rId3"/>
    <p:sldLayoutId id="2147483828" r:id="rId4"/>
    <p:sldLayoutId id="2147483801" r:id="rId5"/>
    <p:sldLayoutId id="2147483802" r:id="rId6"/>
    <p:sldLayoutId id="2147483799" r:id="rId7"/>
    <p:sldLayoutId id="2147483800" r:id="rId8"/>
    <p:sldLayoutId id="2147483824" r:id="rId9"/>
    <p:sldLayoutId id="2147483825" r:id="rId10"/>
    <p:sldLayoutId id="2147483826" r:id="rId11"/>
    <p:sldLayoutId id="2147483834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charset="0"/>
        <a:buChar char="•"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Courier New" charset="0"/>
        <a:buChar char="o"/>
        <a:tabLst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buFont typeface="LucidaGrande" charset="0"/>
        <a:buNone/>
        <a:tabLst/>
        <a:defRPr sz="1600" b="1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2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2888" y="414779"/>
            <a:ext cx="6770680" cy="57621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4" y="0"/>
            <a:ext cx="42164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#BoozAllen #Drupal4Gov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9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1pPr>
      <a:lvl2pPr marL="11113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i="1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2pPr>
      <a:lvl3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home/" TargetMode="External"/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https://github.com/BradJonesLLC/docker-drupal" TargetMode="External"/><Relationship Id="rId4" Type="http://schemas.openxmlformats.org/officeDocument/2006/relationships/hyperlink" Target="http://fluentbit.io/documentation/0.11/kubernet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6" y="839775"/>
            <a:ext cx="3898188" cy="5588013"/>
          </a:xfrm>
        </p:spPr>
      </p:pic>
      <p:sp>
        <p:nvSpPr>
          <p:cNvPr id="9" name="Rectangle 8"/>
          <p:cNvSpPr/>
          <p:nvPr/>
        </p:nvSpPr>
        <p:spPr>
          <a:xfrm>
            <a:off x="336550" y="4254980"/>
            <a:ext cx="3898900" cy="217271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3906574"/>
            <a:ext cx="7227067" cy="1878406"/>
          </a:xfrm>
        </p:spPr>
        <p:txBody>
          <a:bodyPr>
            <a:normAutofit/>
          </a:bodyPr>
          <a:lstStyle/>
          <a:p>
            <a:r>
              <a:rPr lang="en-US" sz="2400" i="0" dirty="0"/>
              <a:t>Using Kubernetes to Manage All the Things</a:t>
            </a:r>
            <a:br>
              <a:rPr lang="en-US" sz="2400" i="0" dirty="0"/>
            </a:br>
            <a:endParaRPr lang="en-US" sz="2400" i="0" dirty="0"/>
          </a:p>
          <a:p>
            <a:r>
              <a:rPr lang="en-US" sz="1200" dirty="0"/>
              <a:t>Modified from slides by</a:t>
            </a:r>
          </a:p>
          <a:p>
            <a:r>
              <a:rPr lang="en-US" sz="1200" dirty="0"/>
              <a:t>Shayan Sarkar | Booz Allen Hamilton</a:t>
            </a:r>
          </a:p>
          <a:p>
            <a:r>
              <a:rPr lang="en-US" sz="1200" dirty="0"/>
              <a:t>Will Patterson | Booz Allen Hamilton</a:t>
            </a:r>
          </a:p>
          <a:p>
            <a:endParaRPr lang="en-US" sz="2400" i="0" dirty="0"/>
          </a:p>
        </p:txBody>
      </p:sp>
      <p:sp>
        <p:nvSpPr>
          <p:cNvPr id="7" name="Rectangle 6"/>
          <p:cNvSpPr/>
          <p:nvPr/>
        </p:nvSpPr>
        <p:spPr>
          <a:xfrm>
            <a:off x="607506" y="5928912"/>
            <a:ext cx="24367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Innovation center, Washington, D.C.</a:t>
            </a:r>
          </a:p>
        </p:txBody>
      </p:sp>
      <p:sp>
        <p:nvSpPr>
          <p:cNvPr id="15" name="Rectangle 14"/>
          <p:cNvSpPr/>
          <p:nvPr/>
        </p:nvSpPr>
        <p:spPr>
          <a:xfrm flipV="1">
            <a:off x="336550" y="839775"/>
            <a:ext cx="3898900" cy="71900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3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Install local utilities: </a:t>
            </a:r>
            <a:r>
              <a:rPr lang="en-US" sz="1800" dirty="0" err="1">
                <a:latin typeface="Inconsolata" charset="0"/>
                <a:ea typeface="Inconsolata" charset="0"/>
                <a:cs typeface="Inconsolata" charset="0"/>
              </a:rPr>
              <a:t>kubectl</a:t>
            </a:r>
            <a:r>
              <a:rPr lang="en-US" sz="1800" dirty="0"/>
              <a:t> and </a:t>
            </a:r>
            <a:r>
              <a:rPr lang="en-US" sz="1800" dirty="0" err="1">
                <a:latin typeface="Inconsolata" charset="0"/>
                <a:ea typeface="Inconsolata" charset="0"/>
                <a:cs typeface="Inconsolata" charset="0"/>
              </a:rPr>
              <a:t>minikube</a:t>
            </a:r>
            <a:br>
              <a:rPr lang="en-US" dirty="0"/>
            </a:br>
            <a:r>
              <a:rPr lang="en-US" dirty="0">
                <a:hlinkClick r:id="rId2"/>
              </a:rPr>
              <a:t>https://kubernetes.io/docs/tasks/tools/install-kubectl/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Checkout the Kubernetes docs</a:t>
            </a:r>
            <a:br>
              <a:rPr lang="en-US" dirty="0"/>
            </a:br>
            <a:r>
              <a:rPr lang="en-US" dirty="0">
                <a:hlinkClick r:id="rId3"/>
              </a:rPr>
              <a:t>https://kubernetes.io/docs/home/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Unified Logging with </a:t>
            </a:r>
            <a:r>
              <a:rPr lang="en-US" sz="1800" dirty="0" err="1"/>
              <a:t>Fluentbit</a:t>
            </a:r>
            <a:br>
              <a:rPr lang="en-US" dirty="0"/>
            </a:br>
            <a:r>
              <a:rPr lang="en-US" dirty="0">
                <a:hlinkClick r:id="rId4"/>
              </a:rPr>
              <a:t>http://fluentbit.io/documentation/0.11/kubernetes/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Syslog, Docker, and Drupal</a:t>
            </a:r>
            <a:br>
              <a:rPr lang="en-US" dirty="0"/>
            </a:br>
            <a:r>
              <a:rPr lang="en-US" dirty="0">
                <a:hlinkClick r:id="rId5"/>
              </a:rPr>
              <a:t>https://github.com/BradJonesLLC/docker-drupal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#BoozAllen #Drupal4Gov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165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/>
            <a:r>
              <a:rPr lang="en-US" sz="1800" dirty="0"/>
              <a:t>Continuous delivery</a:t>
            </a:r>
          </a:p>
          <a:p>
            <a:pPr marL="525780" lvl="1" indent="-342900"/>
            <a:r>
              <a:rPr lang="en-US" sz="1800" dirty="0"/>
              <a:t>Deliver software more often and with less errors</a:t>
            </a:r>
          </a:p>
          <a:p>
            <a:pPr marL="525780" lvl="1" indent="-342900"/>
            <a:r>
              <a:rPr lang="en-US" sz="1800" dirty="0"/>
              <a:t>No time spent on dev-to-ops handoffs</a:t>
            </a:r>
          </a:p>
          <a:p>
            <a:pPr marL="342900" indent="-342900"/>
            <a:r>
              <a:rPr lang="en-US" sz="1800" dirty="0"/>
              <a:t>Improved Security</a:t>
            </a:r>
          </a:p>
          <a:p>
            <a:pPr marL="525780" lvl="1" indent="-342900"/>
            <a:r>
              <a:rPr lang="en-US" sz="1800" dirty="0"/>
              <a:t>Containers help isolate each part of your system and provides better control of each component of your system</a:t>
            </a:r>
          </a:p>
          <a:p>
            <a:pPr marL="342900" indent="-342900"/>
            <a:r>
              <a:rPr lang="en-US" sz="1800" dirty="0"/>
              <a:t>Run anything, anywhere</a:t>
            </a:r>
          </a:p>
          <a:p>
            <a:pPr marL="525780" lvl="1" indent="-342900"/>
            <a:r>
              <a:rPr lang="en-US" sz="1800" dirty="0"/>
              <a:t>All languages, all databases, all operating systems</a:t>
            </a:r>
          </a:p>
          <a:p>
            <a:pPr marL="525780" lvl="1" indent="-342900"/>
            <a:r>
              <a:rPr lang="en-US" sz="1800" dirty="0"/>
              <a:t>Any distribution, any cloud, any machine</a:t>
            </a:r>
          </a:p>
          <a:p>
            <a:pPr marL="342900" indent="-342900"/>
            <a:r>
              <a:rPr lang="en-US" sz="1800" dirty="0"/>
              <a:t>Reproducibility</a:t>
            </a:r>
            <a:endParaRPr lang="en-US" dirty="0"/>
          </a:p>
          <a:p>
            <a:pPr marL="525780" lvl="1" indent="-342900"/>
            <a:r>
              <a:rPr lang="en-US" sz="1800" dirty="0"/>
              <a:t>Reduces the times we say “it worked on my machine”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Docker Done for Us?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#BoozAllen #Drupal4Gov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7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800" dirty="0"/>
              <a:t>Kubernetes is an open-source system for automating deployment, scaling, and management of containerized applications.</a:t>
            </a:r>
          </a:p>
          <a:p>
            <a:endParaRPr lang="en-US" sz="1800" dirty="0"/>
          </a:p>
          <a:p>
            <a:r>
              <a:rPr lang="en-US" sz="1800" dirty="0"/>
              <a:t>Improves reliability</a:t>
            </a:r>
          </a:p>
          <a:p>
            <a:pPr lvl="1"/>
            <a:r>
              <a:rPr lang="en-US" sz="1800" dirty="0"/>
              <a:t>Continuously monitors and manages your containers</a:t>
            </a:r>
          </a:p>
          <a:p>
            <a:pPr lvl="1"/>
            <a:r>
              <a:rPr lang="en-US" sz="1800" dirty="0"/>
              <a:t>Will scale your application to handle changes in load</a:t>
            </a:r>
          </a:p>
          <a:p>
            <a:r>
              <a:rPr lang="en-US" sz="1800" dirty="0"/>
              <a:t>Better use of infrastructure resources</a:t>
            </a:r>
          </a:p>
          <a:p>
            <a:pPr lvl="1"/>
            <a:r>
              <a:rPr lang="en-US" sz="1800" dirty="0"/>
              <a:t>Helps reduce infrastructure requirements by gracefully scaling up and down your entire platform</a:t>
            </a:r>
          </a:p>
          <a:p>
            <a:r>
              <a:rPr lang="en-US" sz="1800" dirty="0"/>
              <a:t>Coordinates what containers run where and when across your system</a:t>
            </a:r>
          </a:p>
          <a:p>
            <a:r>
              <a:rPr lang="en-US" sz="1800" dirty="0"/>
              <a:t>How do all the different types of containers in a system talk to each other?</a:t>
            </a:r>
          </a:p>
          <a:p>
            <a:r>
              <a:rPr lang="en-US" sz="1800" dirty="0"/>
              <a:t>Easily coordinate deployments of your system</a:t>
            </a:r>
          </a:p>
          <a:p>
            <a:pPr lvl="1"/>
            <a:r>
              <a:rPr lang="en-US" sz="1800" dirty="0"/>
              <a:t>Which containers need to be deployed</a:t>
            </a:r>
          </a:p>
          <a:p>
            <a:pPr lvl="1"/>
            <a:r>
              <a:rPr lang="en-US" sz="1800" dirty="0"/>
              <a:t>Where should the containers be deployed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#BoozAllen #Drupal4Gov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6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Pod is the core Kubernetes Component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257668" y="1610772"/>
            <a:ext cx="5295900" cy="1468759"/>
          </a:xfrm>
        </p:spPr>
        <p:txBody>
          <a:bodyPr/>
          <a:lstStyle/>
          <a:p>
            <a:r>
              <a:rPr lang="en-US" dirty="0"/>
              <a:t>The Pod is the core component of Kubernetes</a:t>
            </a:r>
          </a:p>
          <a:p>
            <a:r>
              <a:rPr lang="en-US" dirty="0"/>
              <a:t>Collection of 1 or more containers</a:t>
            </a:r>
          </a:p>
          <a:p>
            <a:r>
              <a:rPr lang="en-US" dirty="0"/>
              <a:t>Each pod should focus on one container, however sidecar containers can be added to enhance features of the core container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257668" y="3234406"/>
            <a:ext cx="5295900" cy="1852601"/>
          </a:xfrm>
          <a:solidFill>
            <a:srgbClr val="292C33"/>
          </a:solidFill>
        </p:spPr>
        <p:txBody>
          <a:bodyPr lIns="137160" tIns="91440" rIns="137160" bIns="91440"/>
          <a:lstStyle/>
          <a:p>
            <a:pPr marL="0" indent="0">
              <a:buNone/>
            </a:pP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spec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br>
              <a:rPr lang="en-US" b="1" dirty="0">
                <a:solidFill>
                  <a:srgbClr val="DBAA79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template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b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spec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b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  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containers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b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      -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name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r>
              <a:rPr lang="en-US" b="1" dirty="0" err="1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drupal</a:t>
            </a:r>
            <a: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 </a:t>
            </a:r>
            <a:b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      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image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r>
              <a:rPr lang="en-US" b="1" dirty="0" err="1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cr.io</a:t>
            </a:r>
            <a: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/repo/mydrupal:v1 </a:t>
            </a:r>
            <a:b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</a:br>
            <a:endParaRPr lang="en-US" b="1" dirty="0">
              <a:solidFill>
                <a:srgbClr val="B9C0CB"/>
              </a:solidFill>
              <a:latin typeface="Inconsolata" charset="0"/>
              <a:ea typeface="Inconsolata" charset="0"/>
              <a:cs typeface="Inconsolat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48" y="1369033"/>
            <a:ext cx="3407979" cy="484857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#BoozAllen #Drupal4Gov</a:t>
            </a:r>
          </a:p>
        </p:txBody>
      </p:sp>
    </p:spTree>
    <p:extLst>
      <p:ext uri="{BB962C8B-B14F-4D97-AF65-F5344CB8AC3E}">
        <p14:creationId xmlns:p14="http://schemas.microsoft.com/office/powerpoint/2010/main" val="209427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 can Handle Scaling and Deployments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257668" y="1610772"/>
            <a:ext cx="5450856" cy="4599528"/>
          </a:xfrm>
        </p:spPr>
        <p:txBody>
          <a:bodyPr/>
          <a:lstStyle/>
          <a:p>
            <a:r>
              <a:rPr lang="en-US" sz="1800" dirty="0"/>
              <a:t>Once Kubernetes understands what is in a pod, multiple management features are available:</a:t>
            </a:r>
          </a:p>
          <a:p>
            <a:pPr lvl="1"/>
            <a:endParaRPr lang="en-US" sz="1600" dirty="0"/>
          </a:p>
          <a:p>
            <a:r>
              <a:rPr lang="en-US" sz="1600" dirty="0"/>
              <a:t>System Performance</a:t>
            </a:r>
          </a:p>
          <a:p>
            <a:pPr lvl="1"/>
            <a:r>
              <a:rPr lang="en-US" sz="1600" dirty="0"/>
              <a:t>Scale up/down the number of pods based on CPU load or other criteria</a:t>
            </a:r>
          </a:p>
          <a:p>
            <a:endParaRPr lang="en-US" sz="1600" dirty="0"/>
          </a:p>
          <a:p>
            <a:r>
              <a:rPr lang="en-US" sz="1600" dirty="0"/>
              <a:t>System Monitoring</a:t>
            </a:r>
          </a:p>
          <a:p>
            <a:pPr lvl="1"/>
            <a:r>
              <a:rPr lang="en-US" sz="1600" dirty="0"/>
              <a:t>Probes to check the health of each pod </a:t>
            </a:r>
          </a:p>
          <a:p>
            <a:pPr lvl="1"/>
            <a:r>
              <a:rPr lang="en-US" sz="1600" dirty="0"/>
              <a:t>Any unhealthy ones get killed and new pod is put into service</a:t>
            </a:r>
          </a:p>
          <a:p>
            <a:pPr lvl="1"/>
            <a:endParaRPr lang="en-US" sz="1600" dirty="0"/>
          </a:p>
          <a:p>
            <a:r>
              <a:rPr lang="en-US" sz="1600" dirty="0"/>
              <a:t>Deployments</a:t>
            </a:r>
          </a:p>
          <a:p>
            <a:pPr lvl="1"/>
            <a:r>
              <a:rPr lang="en-US" sz="1600" dirty="0"/>
              <a:t>Deploy new versions of the container</a:t>
            </a:r>
          </a:p>
          <a:p>
            <a:pPr lvl="1"/>
            <a:r>
              <a:rPr lang="en-US" sz="1600" dirty="0"/>
              <a:t>Control traffic to the new pods to test the new version</a:t>
            </a:r>
          </a:p>
          <a:p>
            <a:pPr lvl="2"/>
            <a:r>
              <a:rPr lang="en-US" sz="1600" dirty="0"/>
              <a:t>Blue/Green deployments</a:t>
            </a:r>
          </a:p>
          <a:p>
            <a:pPr lvl="2"/>
            <a:r>
              <a:rPr lang="en-US" sz="1600" dirty="0"/>
              <a:t>Rolling deployments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48" y="1361724"/>
            <a:ext cx="3407979" cy="484857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#BoozAllen #Drupal4Gov</a:t>
            </a:r>
          </a:p>
        </p:txBody>
      </p:sp>
    </p:spTree>
    <p:extLst>
      <p:ext uri="{BB962C8B-B14F-4D97-AF65-F5344CB8AC3E}">
        <p14:creationId xmlns:p14="http://schemas.microsoft.com/office/powerpoint/2010/main" val="47825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Services </a:t>
            </a:r>
            <a:r>
              <a:rPr lang="en-US"/>
              <a:t>tie together the pods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541476" y="1528711"/>
            <a:ext cx="5012091" cy="1248798"/>
          </a:xfrm>
        </p:spPr>
        <p:txBody>
          <a:bodyPr/>
          <a:lstStyle/>
          <a:p>
            <a:r>
              <a:rPr lang="en-US" dirty="0"/>
              <a:t>Kubernetes Services are used to control communications with the pods</a:t>
            </a:r>
          </a:p>
          <a:p>
            <a:pPr lvl="1"/>
            <a:r>
              <a:rPr lang="en-US" dirty="0"/>
              <a:t>Load balance the requests</a:t>
            </a:r>
          </a:p>
          <a:p>
            <a:pPr lvl="1"/>
            <a:r>
              <a:rPr lang="en-US" dirty="0"/>
              <a:t>Don’t send traffic to the unhealthy ones</a:t>
            </a:r>
          </a:p>
          <a:p>
            <a:pPr lvl="1"/>
            <a:r>
              <a:rPr lang="en-US" dirty="0"/>
              <a:t>Only talk to the correct version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300" dirty="0"/>
              <a:t>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541476" y="2887052"/>
            <a:ext cx="5295900" cy="3485517"/>
          </a:xfrm>
          <a:solidFill>
            <a:srgbClr val="292C33"/>
          </a:solidFill>
        </p:spPr>
        <p:txBody>
          <a:bodyPr lIns="137160" tIns="91440" rIns="137160" bIns="91440"/>
          <a:lstStyle/>
          <a:p>
            <a:pPr marL="0" indent="0">
              <a:buNone/>
            </a:pPr>
            <a:r>
              <a:rPr lang="en-US" b="1" dirty="0" err="1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apiVersion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v1 </a:t>
            </a:r>
            <a:b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kind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Service </a:t>
            </a:r>
            <a:b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metadata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b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name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r>
              <a:rPr lang="en-US" b="1" dirty="0" err="1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drupal</a:t>
            </a:r>
            <a:b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spec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br>
              <a:rPr lang="en-US" b="1" dirty="0">
                <a:solidFill>
                  <a:srgbClr val="DBAA79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selector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b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app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r>
              <a:rPr lang="en-US" b="1" dirty="0" err="1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drupal</a:t>
            </a:r>
            <a: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 </a:t>
            </a:r>
            <a:b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ports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b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  -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name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http-port </a:t>
            </a:r>
            <a:b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  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port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r>
              <a:rPr lang="en-US" b="1" dirty="0">
                <a:solidFill>
                  <a:srgbClr val="DBAA79"/>
                </a:solidFill>
                <a:latin typeface="Inconsolata" charset="0"/>
                <a:ea typeface="Inconsolata" charset="0"/>
                <a:cs typeface="Inconsolata" charset="0"/>
              </a:rPr>
              <a:t>80 </a:t>
            </a:r>
            <a:b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</a:b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  </a:t>
            </a:r>
            <a:r>
              <a:rPr lang="en-US" b="1" dirty="0">
                <a:solidFill>
                  <a:srgbClr val="E88388"/>
                </a:solidFill>
                <a:latin typeface="Inconsolata" charset="0"/>
                <a:ea typeface="Inconsolata" charset="0"/>
                <a:cs typeface="Inconsolata" charset="0"/>
              </a:rPr>
              <a:t>type</a:t>
            </a:r>
            <a:r>
              <a:rPr lang="en-US" b="1" dirty="0">
                <a:solidFill>
                  <a:srgbClr val="B9C0CB"/>
                </a:solidFill>
                <a:latin typeface="Inconsolata" charset="0"/>
                <a:ea typeface="Inconsolata" charset="0"/>
                <a:cs typeface="Inconsolata" charset="0"/>
              </a:rPr>
              <a:t>: </a:t>
            </a:r>
            <a:r>
              <a:rPr lang="en-US" b="1" dirty="0" err="1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LoadBalancer</a:t>
            </a:r>
            <a: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  <a:t> </a:t>
            </a:r>
          </a:p>
          <a:p>
            <a:pPr marL="0" indent="0">
              <a:buNone/>
            </a:pPr>
            <a:endParaRPr lang="en-US" b="1" dirty="0">
              <a:solidFill>
                <a:srgbClr val="A7CC8C"/>
              </a:solidFill>
              <a:latin typeface="Inconsolata" charset="0"/>
              <a:ea typeface="Inconsolata" charset="0"/>
              <a:cs typeface="Inconsolata" charset="0"/>
            </a:endParaRPr>
          </a:p>
          <a:p>
            <a:pPr marL="0" indent="0">
              <a:buNone/>
            </a:pPr>
            <a:br>
              <a:rPr lang="en-US" b="1" dirty="0">
                <a:solidFill>
                  <a:srgbClr val="A7CC8C"/>
                </a:solidFill>
                <a:latin typeface="Inconsolata" charset="0"/>
                <a:ea typeface="Inconsolata" charset="0"/>
                <a:cs typeface="Inconsolata" charset="0"/>
              </a:rPr>
            </a:br>
            <a:endParaRPr lang="en-US" b="1" dirty="0">
              <a:solidFill>
                <a:srgbClr val="B9C0CB"/>
              </a:solidFill>
              <a:latin typeface="Inconsolata" charset="0"/>
              <a:ea typeface="Inconsolata" charset="0"/>
              <a:cs typeface="Inconsolat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49" y="1368097"/>
            <a:ext cx="3653545" cy="48463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#BoozAllen #Drupal4Gov</a:t>
            </a:r>
          </a:p>
        </p:txBody>
      </p:sp>
    </p:spTree>
    <p:extLst>
      <p:ext uri="{BB962C8B-B14F-4D97-AF65-F5344CB8AC3E}">
        <p14:creationId xmlns:p14="http://schemas.microsoft.com/office/powerpoint/2010/main" val="152566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Structure allow multiple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541476" y="1610772"/>
            <a:ext cx="5012091" cy="4599528"/>
          </a:xfrm>
        </p:spPr>
        <p:txBody>
          <a:bodyPr/>
          <a:lstStyle/>
          <a:p>
            <a:r>
              <a:rPr lang="en-US" sz="1600" dirty="0"/>
              <a:t>With the Service architecture Kubernetes handles things that you often might have to worry about</a:t>
            </a:r>
          </a:p>
          <a:p>
            <a:pPr lvl="1"/>
            <a:r>
              <a:rPr lang="en-US" sz="1600" dirty="0"/>
              <a:t>Service discovery</a:t>
            </a:r>
          </a:p>
          <a:p>
            <a:pPr lvl="1"/>
            <a:r>
              <a:rPr lang="en-US" sz="1600" dirty="0"/>
              <a:t>Load balancing</a:t>
            </a:r>
          </a:p>
          <a:p>
            <a:pPr lvl="1"/>
            <a:r>
              <a:rPr lang="en-US" sz="1600" dirty="0"/>
              <a:t>Scaling</a:t>
            </a:r>
          </a:p>
          <a:p>
            <a:pPr lvl="1"/>
            <a:endParaRPr lang="en-US" sz="1600" dirty="0"/>
          </a:p>
          <a:p>
            <a:r>
              <a:rPr lang="en-US" sz="1600" dirty="0"/>
              <a:t>Service discovery allows each pod just needs to call the name of the service it wants to talk to</a:t>
            </a:r>
          </a:p>
          <a:p>
            <a:endParaRPr lang="en-US" sz="1600" dirty="0"/>
          </a:p>
          <a:p>
            <a:r>
              <a:rPr lang="en-US" sz="1600" dirty="0"/>
              <a:t>Services have multiple options</a:t>
            </a:r>
          </a:p>
          <a:p>
            <a:pPr lvl="1"/>
            <a:r>
              <a:rPr lang="en-US" sz="1600" dirty="0"/>
              <a:t>Session based load balancing</a:t>
            </a:r>
          </a:p>
          <a:p>
            <a:pPr lvl="1"/>
            <a:r>
              <a:rPr lang="en-US" sz="1600" dirty="0"/>
              <a:t>Single port based services</a:t>
            </a:r>
          </a:p>
          <a:p>
            <a:pPr lvl="1"/>
            <a:r>
              <a:rPr lang="en-US" sz="1600" dirty="0"/>
              <a:t>External Services</a:t>
            </a:r>
          </a:p>
          <a:p>
            <a:endParaRPr lang="en-US" sz="1600" dirty="0"/>
          </a:p>
          <a:p>
            <a:r>
              <a:rPr lang="en-US" sz="1600" dirty="0"/>
              <a:t>The Service architecture of Kubernetes can be scaled up to handle as many services as you would like for your system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46" y="1374375"/>
            <a:ext cx="3653545" cy="48463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#BoozAllen #Drupal4Gov</a:t>
            </a:r>
          </a:p>
        </p:txBody>
      </p:sp>
    </p:spTree>
    <p:extLst>
      <p:ext uri="{BB962C8B-B14F-4D97-AF65-F5344CB8AC3E}">
        <p14:creationId xmlns:p14="http://schemas.microsoft.com/office/powerpoint/2010/main" val="30549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Infrastructure?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846277" y="1610772"/>
            <a:ext cx="4707290" cy="4599528"/>
          </a:xfrm>
        </p:spPr>
        <p:txBody>
          <a:bodyPr/>
          <a:lstStyle/>
          <a:p>
            <a:r>
              <a:rPr lang="en-US" sz="1600" dirty="0"/>
              <a:t>You don’t have to worry about the infrastructure</a:t>
            </a:r>
          </a:p>
          <a:p>
            <a:endParaRPr lang="en-US" sz="1600" dirty="0"/>
          </a:p>
          <a:p>
            <a:r>
              <a:rPr lang="en-US" sz="1600" dirty="0"/>
              <a:t>The entire design of pods and services is described with YAML files</a:t>
            </a:r>
          </a:p>
          <a:p>
            <a:r>
              <a:rPr lang="en-US" sz="1600" dirty="0"/>
              <a:t>Nothing in deployments, pod management, service discovery, monitoring, </a:t>
            </a:r>
            <a:r>
              <a:rPr lang="en-US" sz="1600" dirty="0" err="1"/>
              <a:t>etc</a:t>
            </a:r>
            <a:r>
              <a:rPr lang="en-US" sz="1600" dirty="0"/>
              <a:t> required any knowledge about how many servers, IP addresses, load balancers, or anything else with the infrastructure</a:t>
            </a:r>
          </a:p>
          <a:p>
            <a:r>
              <a:rPr lang="en-US" sz="1600" dirty="0"/>
              <a:t>Behind the scenes, Kubernetes is aware of all of the servers available, load balancers, application gateways and will configure them automatically according to what is in the YAML files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4375"/>
            <a:ext cx="4523948" cy="48463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#BoozAllen #Drupal4Gov</a:t>
            </a:r>
          </a:p>
        </p:txBody>
      </p:sp>
    </p:spTree>
    <p:extLst>
      <p:ext uri="{BB962C8B-B14F-4D97-AF65-F5344CB8AC3E}">
        <p14:creationId xmlns:p14="http://schemas.microsoft.com/office/powerpoint/2010/main" val="48743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800" dirty="0"/>
              <a:t>Kubernetes is open source and fast moving. Cloud provider specific integrations might trail a couple versions.</a:t>
            </a:r>
          </a:p>
          <a:p>
            <a:pPr lvl="1"/>
            <a:r>
              <a:rPr lang="en-GB" sz="1800" dirty="0"/>
              <a:t>Ingress Controllers</a:t>
            </a:r>
          </a:p>
          <a:p>
            <a:pPr lvl="1"/>
            <a:r>
              <a:rPr lang="en-GB" sz="1800" dirty="0"/>
              <a:t>Managed Disks</a:t>
            </a:r>
          </a:p>
          <a:p>
            <a:r>
              <a:rPr lang="en-GB" sz="1800" dirty="0"/>
              <a:t>While the Infrastructure is generally transparent, you still need to ensure that the cloud provider implemented Kubernetes support in a manner that meets your system needs</a:t>
            </a:r>
          </a:p>
          <a:p>
            <a:pPr lvl="1"/>
            <a:r>
              <a:rPr lang="en-GB" sz="1800" dirty="0"/>
              <a:t>Internal vs External load balancers</a:t>
            </a:r>
          </a:p>
          <a:p>
            <a:pPr lvl="1"/>
            <a:r>
              <a:rPr lang="en-US" sz="1800" dirty="0"/>
              <a:t>Cluster Scaling</a:t>
            </a:r>
          </a:p>
          <a:p>
            <a:r>
              <a:rPr lang="en-GB" sz="1800" dirty="0"/>
              <a:t>Leverage the strength of the open source community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6" r="285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#BoozAllen #Drupal4Gov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16430"/>
      </p:ext>
    </p:extLst>
  </p:cSld>
  <p:clrMapOvr>
    <a:masterClrMapping/>
  </p:clrMapOvr>
</p:sld>
</file>

<file path=ppt/theme/theme1.xml><?xml version="1.0" encoding="utf-8"?>
<a:theme xmlns:a="http://schemas.openxmlformats.org/drawingml/2006/main" name="NW Narrow Master">
  <a:themeElements>
    <a:clrScheme name="Custom 2 new theme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87AF99"/>
      </a:accent3>
      <a:accent4>
        <a:srgbClr val="AC4324"/>
      </a:accent4>
      <a:accent5>
        <a:srgbClr val="CF3237"/>
      </a:accent5>
      <a:accent6>
        <a:srgbClr val="F6A81B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Wide" id="{24D5CF80-6A67-EA4C-9B86-E0A341CB70F3}" vid="{174DE273-7923-6448-AAE3-34B6E676E6ED}"/>
    </a:ext>
  </a:extLst>
</a:theme>
</file>

<file path=ppt/theme/theme2.xml><?xml version="1.0" encoding="utf-8"?>
<a:theme xmlns:a="http://schemas.openxmlformats.org/drawingml/2006/main" name="Wide">
  <a:themeElements>
    <a:clrScheme name="Custom 2 new theme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87AF99"/>
      </a:accent3>
      <a:accent4>
        <a:srgbClr val="AC4324"/>
      </a:accent4>
      <a:accent5>
        <a:srgbClr val="CF3237"/>
      </a:accent5>
      <a:accent6>
        <a:srgbClr val="F6A81B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Wide" id="{24D5CF80-6A67-EA4C-9B86-E0A341CB70F3}" vid="{E8104B33-B338-2B4B-9BCA-8D910DBD933F}"/>
    </a:ext>
  </a:extLst>
</a:theme>
</file>

<file path=ppt/theme/theme3.xml><?xml version="1.0" encoding="utf-8"?>
<a:theme xmlns:a="http://schemas.openxmlformats.org/drawingml/2006/main" name="FC Master">
  <a:themeElements>
    <a:clrScheme name="Custom 2 new theme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87AF99"/>
      </a:accent3>
      <a:accent4>
        <a:srgbClr val="AC4324"/>
      </a:accent4>
      <a:accent5>
        <a:srgbClr val="CF3237"/>
      </a:accent5>
      <a:accent6>
        <a:srgbClr val="F6A81B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Wide" id="{24D5CF80-6A67-EA4C-9B86-E0A341CB70F3}" vid="{5FBD1351-C2B5-444C-9D21-5D7319060F9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320DA212E62548A69F5770D9120794" ma:contentTypeVersion="3" ma:contentTypeDescription="Create a new document." ma:contentTypeScope="" ma:versionID="1d01fd77df7558fda1a26b4f88beca1f">
  <xsd:schema xmlns:xsd="http://www.w3.org/2001/XMLSchema" xmlns:xs="http://www.w3.org/2001/XMLSchema" xmlns:p="http://schemas.microsoft.com/office/2006/metadata/properties" xmlns:ns1="http://schemas.microsoft.com/sharepoint/v3" xmlns:ns2="298e99ec-c48a-47ec-a669-474077c9539e" targetNamespace="http://schemas.microsoft.com/office/2006/metadata/properties" ma:root="true" ma:fieldsID="d622cfd886f73b77e0c799e5b9d13622" ns1:_="" ns2:_="">
    <xsd:import namespace="http://schemas.microsoft.com/sharepoint/v3"/>
    <xsd:import namespace="298e99ec-c48a-47ec-a669-474077c9539e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8e99ec-c48a-47ec-a669-474077c953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FC7AEB-7A09-4E43-A72C-A79CF80CD9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6B050B-9953-414C-BB98-50301B2298E6}">
  <ds:schemaRefs>
    <ds:schemaRef ds:uri="http://schemas.microsoft.com/sharepoint/v3"/>
    <ds:schemaRef ds:uri="http://schemas.microsoft.com/office/2006/metadata/properties"/>
    <ds:schemaRef ds:uri="298e99ec-c48a-47ec-a669-474077c9539e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66302E0-5264-4761-B92F-12C38C181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98e99ec-c48a-47ec-a669-474077c953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Wide</Template>
  <TotalTime>1531</TotalTime>
  <Words>929</Words>
  <Application>Microsoft Macintosh PowerPoint</Application>
  <PresentationFormat>Widescreen</PresentationFormat>
  <Paragraphs>128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Georgia</vt:lpstr>
      <vt:lpstr>Inconsolata</vt:lpstr>
      <vt:lpstr>LucidaGrande</vt:lpstr>
      <vt:lpstr>Oswald</vt:lpstr>
      <vt:lpstr>Oswald</vt:lpstr>
      <vt:lpstr>NW Narrow Master</vt:lpstr>
      <vt:lpstr>Wide</vt:lpstr>
      <vt:lpstr>FC Master</vt:lpstr>
      <vt:lpstr>PowerPoint Presentation</vt:lpstr>
      <vt:lpstr>What has Docker Done for Us?</vt:lpstr>
      <vt:lpstr>What Does Kubernetes do?</vt:lpstr>
      <vt:lpstr>The Pod is the core Kubernetes Component</vt:lpstr>
      <vt:lpstr>Pods can Handle Scaling and Deployments</vt:lpstr>
      <vt:lpstr>Kubernetes Services tie together the pods</vt:lpstr>
      <vt:lpstr>Services Structure allow multiple Components</vt:lpstr>
      <vt:lpstr>Where Is the Infrastructure?</vt:lpstr>
      <vt:lpstr>Lessons Learned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Patterson, William [USA]</dc:creator>
  <cp:lastModifiedBy>Rizal Fathoni Aji</cp:lastModifiedBy>
  <cp:revision>90</cp:revision>
  <cp:lastPrinted>2016-11-21T14:15:42Z</cp:lastPrinted>
  <dcterms:created xsi:type="dcterms:W3CDTF">2017-06-21T11:35:51Z</dcterms:created>
  <dcterms:modified xsi:type="dcterms:W3CDTF">2022-11-10T04:39:09Z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0x01010054320DA212E62548A69F5770D9120794</vt:lpwstr>
  </property>
</Properties>
</file>